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  <p:sldId id="269" r:id="rId16"/>
    <p:sldId id="268" r:id="rId17"/>
    <p:sldId id="270" r:id="rId18"/>
    <p:sldId id="271" r:id="rId19"/>
    <p:sldId id="273" r:id="rId20"/>
    <p:sldId id="272" r:id="rId21"/>
    <p:sldId id="276" r:id="rId22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CBAD"/>
    <a:srgbClr val="FFE699"/>
    <a:srgbClr val="B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7124" autoAdjust="0"/>
  </p:normalViewPr>
  <p:slideViewPr>
    <p:cSldViewPr snapToGrid="0">
      <p:cViewPr varScale="1">
        <p:scale>
          <a:sx n="104" d="100"/>
          <a:sy n="104" d="100"/>
        </p:scale>
        <p:origin x="30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3EF0804D-966F-46FD-A767-0C2E2F4BE5E8}">
      <dgm:prSet phldrT="[Text]" custT="1"/>
      <dgm:spPr/>
      <dgm:t>
        <a:bodyPr/>
        <a:lstStyle/>
        <a:p>
          <a:r>
            <a:rPr lang="en-GB" sz="2000" dirty="0"/>
            <a:t>Revenue Generating</a:t>
          </a:r>
        </a:p>
      </dgm:t>
    </dgm:pt>
    <dgm:pt modelId="{456A2392-5A1C-4673-93D7-2AA48F8A5E8B}" type="parTrans" cxnId="{78D79FF1-F3AC-4DCF-ACBC-BCD238FBC23B}">
      <dgm:prSet/>
      <dgm:spPr/>
      <dgm:t>
        <a:bodyPr/>
        <a:lstStyle/>
        <a:p>
          <a:endParaRPr lang="en-GB" sz="2000"/>
        </a:p>
      </dgm:t>
    </dgm:pt>
    <dgm:pt modelId="{1E1A43B0-D50C-44F4-86CE-9AD9657D8AEA}" type="sibTrans" cxnId="{78D79FF1-F3AC-4DCF-ACBC-BCD238FBC23B}">
      <dgm:prSet/>
      <dgm:spPr/>
      <dgm:t>
        <a:bodyPr/>
        <a:lstStyle/>
        <a:p>
          <a:endParaRPr lang="en-GB" sz="2000"/>
        </a:p>
      </dgm:t>
    </dgm:pt>
    <dgm:pt modelId="{F209AEDD-AF4B-44E6-8905-A2072599B070}">
      <dgm:prSet phldrT="[Text]" custT="1"/>
      <dgm:spPr/>
      <dgm:t>
        <a:bodyPr/>
        <a:lstStyle/>
        <a:p>
          <a:r>
            <a:rPr lang="en-GB" sz="2000" dirty="0"/>
            <a:t>Supplementary</a:t>
          </a:r>
        </a:p>
      </dgm:t>
    </dgm:pt>
    <dgm:pt modelId="{935FA74A-B7E2-453F-AADD-6E4D039AD8AB}" type="parTrans" cxnId="{A6E481D1-7D1B-4527-99C0-1F17D0A0F148}">
      <dgm:prSet/>
      <dgm:spPr/>
      <dgm:t>
        <a:bodyPr/>
        <a:lstStyle/>
        <a:p>
          <a:endParaRPr lang="en-GB" sz="2000"/>
        </a:p>
      </dgm:t>
    </dgm:pt>
    <dgm:pt modelId="{2B16F792-F256-45FF-85CA-78C459D3B12C}" type="sibTrans" cxnId="{A6E481D1-7D1B-4527-99C0-1F17D0A0F148}">
      <dgm:prSet/>
      <dgm:spPr/>
      <dgm:t>
        <a:bodyPr/>
        <a:lstStyle/>
        <a:p>
          <a:endParaRPr lang="en-GB" sz="2000"/>
        </a:p>
      </dgm:t>
    </dgm:pt>
    <dgm:pt modelId="{D631126C-4371-4094-AE71-F27F74ABD55B}">
      <dgm:prSet phldrT="[Text]" custT="1"/>
      <dgm:spPr/>
      <dgm:t>
        <a:bodyPr/>
        <a:lstStyle/>
        <a:p>
          <a:r>
            <a:rPr lang="en-GB" sz="2000" dirty="0"/>
            <a:t>Governance Aligned</a:t>
          </a:r>
        </a:p>
      </dgm:t>
    </dgm:pt>
    <dgm:pt modelId="{5EC85DA3-2135-4610-B4C8-9D8143F62DC6}" type="parTrans" cxnId="{A61FC15A-3F1C-4511-ACAF-AEF1C69E5250}">
      <dgm:prSet/>
      <dgm:spPr/>
      <dgm:t>
        <a:bodyPr/>
        <a:lstStyle/>
        <a:p>
          <a:endParaRPr lang="en-GB" sz="2000"/>
        </a:p>
      </dgm:t>
    </dgm:pt>
    <dgm:pt modelId="{070AC504-A174-4AA7-8981-68DB545175AB}" type="sibTrans" cxnId="{A61FC15A-3F1C-4511-ACAF-AEF1C69E5250}">
      <dgm:prSet/>
      <dgm:spPr/>
      <dgm:t>
        <a:bodyPr/>
        <a:lstStyle/>
        <a:p>
          <a:endParaRPr lang="en-GB" sz="2000"/>
        </a:p>
      </dgm:t>
    </dgm:pt>
    <dgm:pt modelId="{F29A3B34-909A-4496-81AB-77E578F1BBE8}">
      <dgm:prSet phldrT="[Text]" custT="1"/>
      <dgm:spPr/>
      <dgm:t>
        <a:bodyPr/>
        <a:lstStyle/>
        <a:p>
          <a:r>
            <a:rPr lang="en-GB" sz="2000" dirty="0"/>
            <a:t>Accurate</a:t>
          </a:r>
        </a:p>
      </dgm:t>
    </dgm:pt>
    <dgm:pt modelId="{E40EE4E0-ABBB-4E5E-9E07-BDC098A03B7F}" type="parTrans" cxnId="{18F3BE52-865A-4929-97FB-E8DCA138CB86}">
      <dgm:prSet/>
      <dgm:spPr/>
      <dgm:t>
        <a:bodyPr/>
        <a:lstStyle/>
        <a:p>
          <a:endParaRPr lang="en-GB" sz="2000"/>
        </a:p>
      </dgm:t>
    </dgm:pt>
    <dgm:pt modelId="{1181DC78-AA21-43EF-8CA6-980473509A3C}" type="sibTrans" cxnId="{18F3BE52-865A-4929-97FB-E8DCA138CB86}">
      <dgm:prSet/>
      <dgm:spPr/>
      <dgm:t>
        <a:bodyPr/>
        <a:lstStyle/>
        <a:p>
          <a:endParaRPr lang="en-GB" sz="2000"/>
        </a:p>
      </dgm:t>
    </dgm:pt>
    <dgm:pt modelId="{80D1803C-E9F1-4C0D-A53C-DBEF6F008EA8}">
      <dgm:prSet phldrT="[Text]" custT="1"/>
      <dgm:spPr/>
      <dgm:t>
        <a:bodyPr/>
        <a:lstStyle/>
        <a:p>
          <a:r>
            <a:rPr lang="en-GB" sz="2000" dirty="0"/>
            <a:t>Meaningful</a:t>
          </a:r>
        </a:p>
      </dgm:t>
    </dgm:pt>
    <dgm:pt modelId="{1376EA1C-948C-46E5-8063-9C811BD4A3BE}" type="parTrans" cxnId="{105006F3-CDE0-44BC-9D8A-72F8F56B9D61}">
      <dgm:prSet/>
      <dgm:spPr/>
      <dgm:t>
        <a:bodyPr/>
        <a:lstStyle/>
        <a:p>
          <a:endParaRPr lang="en-GB" sz="2000"/>
        </a:p>
      </dgm:t>
    </dgm:pt>
    <dgm:pt modelId="{C2DED50B-7F3B-40CA-A0BF-5DB6C098A73B}" type="sibTrans" cxnId="{105006F3-CDE0-44BC-9D8A-72F8F56B9D61}">
      <dgm:prSet/>
      <dgm:spPr/>
      <dgm:t>
        <a:bodyPr/>
        <a:lstStyle/>
        <a:p>
          <a:endParaRPr lang="en-GB" sz="2000"/>
        </a:p>
      </dgm:t>
    </dgm:pt>
    <dgm:pt modelId="{67D696CD-14F0-4EDC-A6B2-B0066D5E6044}">
      <dgm:prSet phldrT="[Text]" custT="1"/>
      <dgm:spPr/>
      <dgm:t>
        <a:bodyPr/>
        <a:lstStyle/>
        <a:p>
          <a:r>
            <a:rPr lang="en-GB" sz="2000" dirty="0"/>
            <a:t>Necessary</a:t>
          </a:r>
        </a:p>
      </dgm:t>
    </dgm:pt>
    <dgm:pt modelId="{E2C0BEE4-F3F7-4C8C-9BAD-FDF9C7AEB830}" type="parTrans" cxnId="{403E6BD7-5298-4566-9B18-09525394B22A}">
      <dgm:prSet/>
      <dgm:spPr/>
      <dgm:t>
        <a:bodyPr/>
        <a:lstStyle/>
        <a:p>
          <a:endParaRPr lang="en-GB" sz="2000"/>
        </a:p>
      </dgm:t>
    </dgm:pt>
    <dgm:pt modelId="{569A87F1-3C8E-4E95-AAB8-F9D38E1EFAB8}" type="sibTrans" cxnId="{403E6BD7-5298-4566-9B18-09525394B22A}">
      <dgm:prSet/>
      <dgm:spPr/>
      <dgm:t>
        <a:bodyPr/>
        <a:lstStyle/>
        <a:p>
          <a:endParaRPr lang="en-GB" sz="2000"/>
        </a:p>
      </dgm:t>
    </dgm:pt>
    <dgm:pt modelId="{737275BD-327F-4810-8511-8894EA6F56E0}">
      <dgm:prSet phldrT="[Text]" custT="1"/>
      <dgm:spPr/>
      <dgm:t>
        <a:bodyPr/>
        <a:lstStyle/>
        <a:p>
          <a:r>
            <a:rPr lang="en-GB" sz="2000" dirty="0"/>
            <a:t>Accessible</a:t>
          </a:r>
        </a:p>
      </dgm:t>
    </dgm:pt>
    <dgm:pt modelId="{C8AD2C5C-DCFC-4653-B061-54E996C994F7}" type="parTrans" cxnId="{70999A56-8BAF-45E7-AF13-9FCB4A4F210F}">
      <dgm:prSet/>
      <dgm:spPr/>
      <dgm:t>
        <a:bodyPr/>
        <a:lstStyle/>
        <a:p>
          <a:endParaRPr lang="en-GB" sz="2000"/>
        </a:p>
      </dgm:t>
    </dgm:pt>
    <dgm:pt modelId="{E5AFD3D8-F32E-4C4B-9319-9C960604F7C5}" type="sibTrans" cxnId="{70999A56-8BAF-45E7-AF13-9FCB4A4F210F}">
      <dgm:prSet/>
      <dgm:spPr/>
      <dgm:t>
        <a:bodyPr/>
        <a:lstStyle/>
        <a:p>
          <a:endParaRPr lang="en-GB" sz="2000"/>
        </a:p>
      </dgm:t>
    </dgm:pt>
    <dgm:pt modelId="{8D999519-F340-4B01-9DD8-613A3645E6A8}">
      <dgm:prSet phldrT="[Text]" custT="1"/>
      <dgm:spPr/>
      <dgm:t>
        <a:bodyPr/>
        <a:lstStyle/>
        <a:p>
          <a:r>
            <a:rPr lang="en-GB" sz="2000" dirty="0"/>
            <a:t>Connected</a:t>
          </a:r>
        </a:p>
      </dgm:t>
    </dgm:pt>
    <dgm:pt modelId="{6A9926BD-592B-44C9-831C-B39C65469999}" type="parTrans" cxnId="{463CF63B-C74A-424C-BB6A-230D7E80B2E3}">
      <dgm:prSet/>
      <dgm:spPr/>
      <dgm:t>
        <a:bodyPr/>
        <a:lstStyle/>
        <a:p>
          <a:endParaRPr lang="en-GB" sz="2000"/>
        </a:p>
      </dgm:t>
    </dgm:pt>
    <dgm:pt modelId="{F75A09CE-82A9-4ADC-8884-EC997D242E84}" type="sibTrans" cxnId="{463CF63B-C74A-424C-BB6A-230D7E80B2E3}">
      <dgm:prSet/>
      <dgm:spPr/>
      <dgm:t>
        <a:bodyPr/>
        <a:lstStyle/>
        <a:p>
          <a:endParaRPr lang="en-GB" sz="2000"/>
        </a:p>
      </dgm:t>
    </dgm:pt>
    <dgm:pt modelId="{916167A3-1C9A-4795-8581-9E8455E3826D}">
      <dgm:prSet phldrT="[Text]" custT="1"/>
      <dgm:spPr/>
      <dgm:t>
        <a:bodyPr/>
        <a:lstStyle/>
        <a:p>
          <a:r>
            <a:rPr lang="en-GB" sz="2000" dirty="0"/>
            <a:t>Modelled</a:t>
          </a:r>
        </a:p>
      </dgm:t>
    </dgm:pt>
    <dgm:pt modelId="{DB87B06D-AE4C-4E49-8938-CBE1F0B35259}" type="parTrans" cxnId="{B204A5D9-4C92-419B-904F-C7353C225630}">
      <dgm:prSet/>
      <dgm:spPr/>
      <dgm:t>
        <a:bodyPr/>
        <a:lstStyle/>
        <a:p>
          <a:endParaRPr lang="en-GB" sz="2000"/>
        </a:p>
      </dgm:t>
    </dgm:pt>
    <dgm:pt modelId="{858DAE11-7F20-4582-8D93-9AF70253172A}" type="sibTrans" cxnId="{B204A5D9-4C92-419B-904F-C7353C225630}">
      <dgm:prSet/>
      <dgm:spPr/>
      <dgm:t>
        <a:bodyPr/>
        <a:lstStyle/>
        <a:p>
          <a:endParaRPr lang="en-GB" sz="2000"/>
        </a:p>
      </dgm:t>
    </dgm:pt>
    <dgm:pt modelId="{A3355C14-3ECC-42DE-81A3-A764BEDD6EF2}">
      <dgm:prSet phldrT="[Text]" custT="1"/>
      <dgm:spPr/>
      <dgm:t>
        <a:bodyPr/>
        <a:lstStyle/>
        <a:p>
          <a:r>
            <a:rPr lang="en-GB" sz="2000" dirty="0"/>
            <a:t>Timely</a:t>
          </a:r>
        </a:p>
      </dgm:t>
    </dgm:pt>
    <dgm:pt modelId="{EB9AF340-B834-4783-A259-4816728B0021}" type="parTrans" cxnId="{9499DBCA-7A83-4E22-84D4-2B7E37F82891}">
      <dgm:prSet/>
      <dgm:spPr/>
      <dgm:t>
        <a:bodyPr/>
        <a:lstStyle/>
        <a:p>
          <a:endParaRPr lang="en-GB" sz="2000"/>
        </a:p>
      </dgm:t>
    </dgm:pt>
    <dgm:pt modelId="{7978892E-C5EB-4B55-9A39-2C7ABC54E581}" type="sibTrans" cxnId="{9499DBCA-7A83-4E22-84D4-2B7E37F82891}">
      <dgm:prSet/>
      <dgm:spPr/>
      <dgm:t>
        <a:bodyPr/>
        <a:lstStyle/>
        <a:p>
          <a:endParaRPr lang="en-GB" sz="2000"/>
        </a:p>
      </dgm:t>
    </dgm:pt>
    <dgm:pt modelId="{701A888E-48FC-40C8-9BAE-3D8E00BCD4DD}">
      <dgm:prSet phldrT="[Text]" custT="1"/>
      <dgm:spPr/>
      <dgm:t>
        <a:bodyPr/>
        <a:lstStyle/>
        <a:p>
          <a:r>
            <a:rPr lang="en-GB" sz="2000" dirty="0"/>
            <a:t>Deployable</a:t>
          </a:r>
        </a:p>
      </dgm:t>
    </dgm:pt>
    <dgm:pt modelId="{05E7EBBF-3762-4B4E-9337-67C509319333}" type="parTrans" cxnId="{516C9E3E-8CB5-475A-9A3C-2E6297BA3F04}">
      <dgm:prSet/>
      <dgm:spPr/>
      <dgm:t>
        <a:bodyPr/>
        <a:lstStyle/>
        <a:p>
          <a:endParaRPr lang="en-GB" sz="2000"/>
        </a:p>
      </dgm:t>
    </dgm:pt>
    <dgm:pt modelId="{9F419B72-3992-4DE3-9627-8EB30C4AE990}" type="sibTrans" cxnId="{516C9E3E-8CB5-475A-9A3C-2E6297BA3F04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603641B-2B82-4E91-9E03-9E5C414384B1}" type="presOf" srcId="{916167A3-1C9A-4795-8581-9E8455E3826D}" destId="{5F90B44E-7B5D-40FF-8E15-D17586064A71}" srcOrd="0" destOrd="4" presId="urn:microsoft.com/office/officeart/2005/8/layout/venn1"/>
    <dgm:cxn modelId="{D4A84D21-31E0-4230-AF9C-24B1BABA0F70}" type="presOf" srcId="{916167A3-1C9A-4795-8581-9E8455E3826D}" destId="{2FF2764D-2DB0-4F8D-BED6-58B49377D596}" srcOrd="1" destOrd="4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463CF63B-C74A-424C-BB6A-230D7E80B2E3}" srcId="{684553C2-AFC4-4AEB-8483-AAADD6A34400}" destId="{8D999519-F340-4B01-9DD8-613A3645E6A8}" srcOrd="1" destOrd="0" parTransId="{6A9926BD-592B-44C9-831C-B39C65469999}" sibTransId="{F75A09CE-82A9-4ADC-8884-EC997D242E84}"/>
    <dgm:cxn modelId="{516C9E3E-8CB5-475A-9A3C-2E6297BA3F04}" srcId="{684553C2-AFC4-4AEB-8483-AAADD6A34400}" destId="{701A888E-48FC-40C8-9BAE-3D8E00BCD4DD}" srcOrd="2" destOrd="0" parTransId="{05E7EBBF-3762-4B4E-9337-67C509319333}" sibTransId="{9F419B72-3992-4DE3-9627-8EB30C4AE990}"/>
    <dgm:cxn modelId="{F80E505E-873A-47D5-BE93-EED7226ED11C}" type="presOf" srcId="{67D696CD-14F0-4EDC-A6B2-B0066D5E6044}" destId="{4319CC3E-1AEB-4677-AA75-A8C7D41628F5}" srcOrd="0" destOrd="3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4FB684C-4BCE-4FC0-BB25-F6C69418EC53}" type="presOf" srcId="{8D999519-F340-4B01-9DD8-613A3645E6A8}" destId="{5F90B44E-7B5D-40FF-8E15-D17586064A71}" srcOrd="0" destOrd="2" presId="urn:microsoft.com/office/officeart/2005/8/layout/venn1"/>
    <dgm:cxn modelId="{C2D47D4F-9A0A-4A3F-990D-EAF121AFD8A2}" type="presOf" srcId="{701A888E-48FC-40C8-9BAE-3D8E00BCD4DD}" destId="{5F90B44E-7B5D-40FF-8E15-D17586064A71}" srcOrd="0" destOrd="3" presId="urn:microsoft.com/office/officeart/2005/8/layout/venn1"/>
    <dgm:cxn modelId="{FBFC7E72-BD4E-4A44-9BBF-BE46A00AF9A6}" type="presOf" srcId="{F209AEDD-AF4B-44E6-8905-A2072599B070}" destId="{193596CF-7C2E-48CC-9C12-FECAE9AD1216}" srcOrd="0" destOrd="2" presId="urn:microsoft.com/office/officeart/2005/8/layout/venn1"/>
    <dgm:cxn modelId="{D4149E72-E5E2-4519-94DD-B6D39F9CD576}" type="presOf" srcId="{3EF0804D-966F-46FD-A767-0C2E2F4BE5E8}" destId="{F4100386-11C0-47DA-8EAB-B2EE4ED3B8E8}" srcOrd="1" destOrd="1" presId="urn:microsoft.com/office/officeart/2005/8/layout/venn1"/>
    <dgm:cxn modelId="{18F3BE52-865A-4929-97FB-E8DCA138CB86}" srcId="{16FB38AF-53AF-4C58-8A4D-163BC62DE40D}" destId="{F29A3B34-909A-4496-81AB-77E578F1BBE8}" srcOrd="0" destOrd="0" parTransId="{E40EE4E0-ABBB-4E5E-9E07-BDC098A03B7F}" sibTransId="{1181DC78-AA21-43EF-8CA6-980473509A3C}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70999A56-8BAF-45E7-AF13-9FCB4A4F210F}" srcId="{684553C2-AFC4-4AEB-8483-AAADD6A34400}" destId="{737275BD-327F-4810-8511-8894EA6F56E0}" srcOrd="0" destOrd="0" parTransId="{C8AD2C5C-DCFC-4653-B061-54E996C994F7}" sibTransId="{E5AFD3D8-F32E-4C4B-9319-9C960604F7C5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A61FC15A-3F1C-4511-ACAF-AEF1C69E5250}" srcId="{4E7A23E2-FF37-4CAF-8D2F-10FEF366CEDF}" destId="{D631126C-4371-4094-AE71-F27F74ABD55B}" srcOrd="2" destOrd="0" parTransId="{5EC85DA3-2135-4610-B4C8-9D8143F62DC6}" sibTransId="{070AC504-A174-4AA7-8981-68DB545175AB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FD87C082-081E-4F7B-90A6-4D6C52E722DB}" type="presOf" srcId="{F209AEDD-AF4B-44E6-8905-A2072599B070}" destId="{F4100386-11C0-47DA-8EAB-B2EE4ED3B8E8}" srcOrd="1" destOrd="2" presId="urn:microsoft.com/office/officeart/2005/8/layout/venn1"/>
    <dgm:cxn modelId="{ED69E983-481D-44B1-9D4E-4A0D5C5BB59F}" type="presOf" srcId="{A3355C14-3ECC-42DE-81A3-A764BEDD6EF2}" destId="{0482E970-88FC-45F1-BEEC-8088FB935240}" srcOrd="1" destOrd="4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4A0AC09E-32CC-424C-9B50-742B4397A254}" type="presOf" srcId="{80D1803C-E9F1-4C0D-A53C-DBEF6F008EA8}" destId="{0482E970-88FC-45F1-BEEC-8088FB935240}" srcOrd="1" destOrd="2" presId="urn:microsoft.com/office/officeart/2005/8/layout/venn1"/>
    <dgm:cxn modelId="{162B19A0-9B94-404D-8C1D-771E436C5FA2}" type="presOf" srcId="{701A888E-48FC-40C8-9BAE-3D8E00BCD4DD}" destId="{2FF2764D-2DB0-4F8D-BED6-58B49377D596}" srcOrd="1" destOrd="3" presId="urn:microsoft.com/office/officeart/2005/8/layout/venn1"/>
    <dgm:cxn modelId="{587986A7-8B0F-499F-944B-E99B1C931806}" type="presOf" srcId="{F29A3B34-909A-4496-81AB-77E578F1BBE8}" destId="{0482E970-88FC-45F1-BEEC-8088FB935240}" srcOrd="1" destOrd="1" presId="urn:microsoft.com/office/officeart/2005/8/layout/venn1"/>
    <dgm:cxn modelId="{FCB627BE-F231-4241-B004-A9B0C34103B2}" type="presOf" srcId="{3EF0804D-966F-46FD-A767-0C2E2F4BE5E8}" destId="{193596CF-7C2E-48CC-9C12-FECAE9AD1216}" srcOrd="0" destOrd="1" presId="urn:microsoft.com/office/officeart/2005/8/layout/venn1"/>
    <dgm:cxn modelId="{61E43BC7-2A94-48CE-B786-F16A82B23302}" type="presOf" srcId="{737275BD-327F-4810-8511-8894EA6F56E0}" destId="{2FF2764D-2DB0-4F8D-BED6-58B49377D596}" srcOrd="1" destOrd="1" presId="urn:microsoft.com/office/officeart/2005/8/layout/venn1"/>
    <dgm:cxn modelId="{7D0FCBC7-AD09-44CA-A8DD-35B2F3AC72CB}" type="presOf" srcId="{80D1803C-E9F1-4C0D-A53C-DBEF6F008EA8}" destId="{4319CC3E-1AEB-4677-AA75-A8C7D41628F5}" srcOrd="0" destOrd="2" presId="urn:microsoft.com/office/officeart/2005/8/layout/venn1"/>
    <dgm:cxn modelId="{FF8380C9-FEF8-4B26-9EE2-9EB9CB960F6B}" type="presOf" srcId="{A3355C14-3ECC-42DE-81A3-A764BEDD6EF2}" destId="{4319CC3E-1AEB-4677-AA75-A8C7D41628F5}" srcOrd="0" destOrd="4" presId="urn:microsoft.com/office/officeart/2005/8/layout/venn1"/>
    <dgm:cxn modelId="{0B911CCA-D961-4ABE-9CDD-0D15CCAE8EA3}" type="presOf" srcId="{737275BD-327F-4810-8511-8894EA6F56E0}" destId="{5F90B44E-7B5D-40FF-8E15-D17586064A71}" srcOrd="0" destOrd="1" presId="urn:microsoft.com/office/officeart/2005/8/layout/venn1"/>
    <dgm:cxn modelId="{9499DBCA-7A83-4E22-84D4-2B7E37F82891}" srcId="{16FB38AF-53AF-4C58-8A4D-163BC62DE40D}" destId="{A3355C14-3ECC-42DE-81A3-A764BEDD6EF2}" srcOrd="3" destOrd="0" parTransId="{EB9AF340-B834-4783-A259-4816728B0021}" sibTransId="{7978892E-C5EB-4B55-9A39-2C7ABC54E581}"/>
    <dgm:cxn modelId="{A6E481D1-7D1B-4527-99C0-1F17D0A0F148}" srcId="{4E7A23E2-FF37-4CAF-8D2F-10FEF366CEDF}" destId="{F209AEDD-AF4B-44E6-8905-A2072599B070}" srcOrd="1" destOrd="0" parTransId="{935FA74A-B7E2-453F-AADD-6E4D039AD8AB}" sibTransId="{2B16F792-F256-45FF-85CA-78C459D3B12C}"/>
    <dgm:cxn modelId="{403E6BD7-5298-4566-9B18-09525394B22A}" srcId="{16FB38AF-53AF-4C58-8A4D-163BC62DE40D}" destId="{67D696CD-14F0-4EDC-A6B2-B0066D5E6044}" srcOrd="2" destOrd="0" parTransId="{E2C0BEE4-F3F7-4C8C-9BAD-FDF9C7AEB830}" sibTransId="{569A87F1-3C8E-4E95-AAB8-F9D38E1EFAB8}"/>
    <dgm:cxn modelId="{B204A5D9-4C92-419B-904F-C7353C225630}" srcId="{684553C2-AFC4-4AEB-8483-AAADD6A34400}" destId="{916167A3-1C9A-4795-8581-9E8455E3826D}" srcOrd="3" destOrd="0" parTransId="{DB87B06D-AE4C-4E49-8938-CBE1F0B35259}" sibTransId="{858DAE11-7F20-4582-8D93-9AF70253172A}"/>
    <dgm:cxn modelId="{CAE5E1E2-0355-4217-8C47-D41C793EC4F2}" type="presOf" srcId="{67D696CD-14F0-4EDC-A6B2-B0066D5E6044}" destId="{0482E970-88FC-45F1-BEEC-8088FB935240}" srcOrd="1" destOrd="3" presId="urn:microsoft.com/office/officeart/2005/8/layout/venn1"/>
    <dgm:cxn modelId="{D509DBE5-5BE7-49A5-B8BD-35D8B8DA009F}" type="presOf" srcId="{D631126C-4371-4094-AE71-F27F74ABD55B}" destId="{F4100386-11C0-47DA-8EAB-B2EE4ED3B8E8}" srcOrd="1" destOrd="3" presId="urn:microsoft.com/office/officeart/2005/8/layout/venn1"/>
    <dgm:cxn modelId="{157608E6-2DFB-452F-8FE1-3FB16DACE05B}" type="presOf" srcId="{D631126C-4371-4094-AE71-F27F74ABD55B}" destId="{193596CF-7C2E-48CC-9C12-FECAE9AD1216}" srcOrd="0" destOrd="3" presId="urn:microsoft.com/office/officeart/2005/8/layout/venn1"/>
    <dgm:cxn modelId="{6DEFBBE8-7B72-41CD-A161-3B88D9DD7053}" type="presOf" srcId="{8D999519-F340-4B01-9DD8-613A3645E6A8}" destId="{2FF2764D-2DB0-4F8D-BED6-58B49377D596}" srcOrd="1" destOrd="2" presId="urn:microsoft.com/office/officeart/2005/8/layout/venn1"/>
    <dgm:cxn modelId="{1B8A73EA-570E-464F-AA78-0BB80C4CFB5B}" type="presOf" srcId="{F29A3B34-909A-4496-81AB-77E578F1BBE8}" destId="{4319CC3E-1AEB-4677-AA75-A8C7D41628F5}" srcOrd="0" destOrd="1" presId="urn:microsoft.com/office/officeart/2005/8/layout/venn1"/>
    <dgm:cxn modelId="{78D79FF1-F3AC-4DCF-ACBC-BCD238FBC23B}" srcId="{4E7A23E2-FF37-4CAF-8D2F-10FEF366CEDF}" destId="{3EF0804D-966F-46FD-A767-0C2E2F4BE5E8}" srcOrd="0" destOrd="0" parTransId="{456A2392-5A1C-4673-93D7-2AA48F8A5E8B}" sibTransId="{1E1A43B0-D50C-44F4-86CE-9AD9657D8AEA}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105006F3-CDE0-44BC-9D8A-72F8F56B9D61}" srcId="{16FB38AF-53AF-4C58-8A4D-163BC62DE40D}" destId="{80D1803C-E9F1-4C0D-A53C-DBEF6F008EA8}" srcOrd="1" destOrd="0" parTransId="{1376EA1C-948C-46E5-8063-9C811BD4A3BE}" sibTransId="{C2DED50B-7F3B-40CA-A0BF-5DB6C098A73B}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  <a:p>
          <a:r>
            <a:rPr lang="en-GB" sz="2400" b="1" i="1" u="sng" dirty="0"/>
            <a:t>Some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  <a:p>
          <a:r>
            <a:rPr lang="en-GB" sz="2400" b="1" i="1" u="sng" dirty="0"/>
            <a:t>Maybe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  <a:p>
          <a:r>
            <a:rPr lang="en-GB" sz="2400" b="1" i="1" u="sng" dirty="0"/>
            <a:t>Not Really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79327" y="165296"/>
          <a:ext cx="3419924" cy="34199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Revenue Generating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Supplementary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Governance Aligned</a:t>
          </a:r>
        </a:p>
      </dsp:txBody>
      <dsp:txXfrm>
        <a:off x="2135317" y="763783"/>
        <a:ext cx="2507944" cy="1538966"/>
      </dsp:txXfrm>
    </dsp:sp>
    <dsp:sp modelId="{4319CC3E-1AEB-4677-AA75-A8C7D41628F5}">
      <dsp:nvSpPr>
        <dsp:cNvPr id="0" name=""/>
        <dsp:cNvSpPr/>
      </dsp:nvSpPr>
      <dsp:spPr>
        <a:xfrm>
          <a:off x="2913350" y="2302749"/>
          <a:ext cx="3419924" cy="34199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Accurate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Meaningful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Necessary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Timely</a:t>
          </a:r>
        </a:p>
      </dsp:txBody>
      <dsp:txXfrm>
        <a:off x="3959277" y="3186229"/>
        <a:ext cx="2051954" cy="1880958"/>
      </dsp:txXfrm>
    </dsp:sp>
    <dsp:sp modelId="{5F90B44E-7B5D-40FF-8E15-D17586064A71}">
      <dsp:nvSpPr>
        <dsp:cNvPr id="0" name=""/>
        <dsp:cNvSpPr/>
      </dsp:nvSpPr>
      <dsp:spPr>
        <a:xfrm>
          <a:off x="445305" y="2302749"/>
          <a:ext cx="3419924" cy="34199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Accessible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Connected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Deployable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Modelled</a:t>
          </a:r>
        </a:p>
      </dsp:txBody>
      <dsp:txXfrm>
        <a:off x="767347" y="3186229"/>
        <a:ext cx="2051954" cy="1880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22898" y="73599"/>
          <a:ext cx="3532782" cy="353278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Some</a:t>
          </a:r>
        </a:p>
      </dsp:txBody>
      <dsp:txXfrm>
        <a:off x="2093936" y="691836"/>
        <a:ext cx="2590706" cy="1589751"/>
      </dsp:txXfrm>
    </dsp:sp>
    <dsp:sp modelId="{4319CC3E-1AEB-4677-AA75-A8C7D41628F5}">
      <dsp:nvSpPr>
        <dsp:cNvPr id="0" name=""/>
        <dsp:cNvSpPr/>
      </dsp:nvSpPr>
      <dsp:spPr>
        <a:xfrm>
          <a:off x="2897644" y="2281588"/>
          <a:ext cx="3532782" cy="353278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Maybe</a:t>
          </a:r>
        </a:p>
      </dsp:txBody>
      <dsp:txXfrm>
        <a:off x="3978087" y="3194223"/>
        <a:ext cx="2119669" cy="1943030"/>
      </dsp:txXfrm>
    </dsp:sp>
    <dsp:sp modelId="{5F90B44E-7B5D-40FF-8E15-D17586064A71}">
      <dsp:nvSpPr>
        <dsp:cNvPr id="0" name=""/>
        <dsp:cNvSpPr/>
      </dsp:nvSpPr>
      <dsp:spPr>
        <a:xfrm>
          <a:off x="348153" y="2281588"/>
          <a:ext cx="3532782" cy="3532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Not Really</a:t>
          </a:r>
        </a:p>
      </dsp:txBody>
      <dsp:txXfrm>
        <a:off x="680823" y="3194223"/>
        <a:ext cx="2119669" cy="1943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155A0E2-CB66-6055-C517-E08A8824D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7" y="-15354"/>
            <a:ext cx="10310646" cy="103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749" r:id="rId12"/>
    <p:sldLayoutId id="2147483672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hyperlink" Target="https://daappod.com/data-mesh-radio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53.emf"/><Relationship Id="rId5" Type="http://schemas.openxmlformats.org/officeDocument/2006/relationships/diagramColors" Target="../diagrams/colors2.xml"/><Relationship Id="rId10" Type="http://schemas.openxmlformats.org/officeDocument/2006/relationships/image" Target="../media/image52.em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KasperOnBI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8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Mesh Radio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pic>
        <p:nvPicPr>
          <p:cNvPr id="1026" name="Picture 2" descr="Data Mesh Radio | Data as a Product Podcast Network">
            <a:extLst>
              <a:ext uri="{FF2B5EF4-FFF2-40B4-BE49-F238E27FC236}">
                <a16:creationId xmlns:a16="http://schemas.microsoft.com/office/drawing/2014/main" id="{C2CB70B3-E8D7-4B2A-83D4-EA627F97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677" y="4762268"/>
            <a:ext cx="3993710" cy="3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1572242" y="9008616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https://daappod.com/data-mesh-radio/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876515" y="2381624"/>
            <a:ext cx="9224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#78 A Minimum Viable Data Mesh?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54139-D64E-41D4-ABE1-0AC2F3D1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515" y="3480055"/>
            <a:ext cx="6433451" cy="21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10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Products </a:t>
            </a:r>
            <a:r>
              <a:rPr lang="en-GB" b="1" dirty="0"/>
              <a:t>NOT</a:t>
            </a:r>
            <a:r>
              <a:rPr lang="en-GB" dirty="0"/>
              <a:t> Data Pretenders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315102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33C3F-5500-4BCC-B912-34EF270B9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624" y="571682"/>
            <a:ext cx="5664674" cy="3772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0E34C-329C-4AD3-9C35-B627DC09D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567" y="4875903"/>
            <a:ext cx="165735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2FFB4-BC16-4FAF-ACD5-7F8798490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9012" y="4311745"/>
            <a:ext cx="16573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Kasper on BI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2181603" y="9547459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https://www.youtube.com/c/KasperOnBI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777089" y="6288331"/>
            <a:ext cx="9224872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#Data Mesh – Let’s Recap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How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D6FB-1B10-496E-87E3-CD205104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89" y="2205307"/>
            <a:ext cx="6954220" cy="39439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0315D57-E304-47F5-A004-799294104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433" y="5522737"/>
            <a:ext cx="3993710" cy="399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7673-3AB4-8C2C-72F0-DEEDE977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B6232-AC64-DB64-550E-278AC1BA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to start – delivery roadmap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1FD3D-F0A6-E4F2-5FF5-65AB8EEE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853595"/>
            <a:ext cx="10810240" cy="579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B3FA76-590A-8EF8-0F3A-2142403B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924" y="7328285"/>
            <a:ext cx="7262076" cy="3035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3BA695-D817-5C94-D59D-9DC1EDFA6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3" y="2394258"/>
            <a:ext cx="3803594" cy="4645171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31D2CC17-8759-9C76-5B92-67DAA27C16C1}"/>
              </a:ext>
            </a:extLst>
          </p:cNvPr>
          <p:cNvSpPr/>
          <p:nvPr/>
        </p:nvSpPr>
        <p:spPr>
          <a:xfrm>
            <a:off x="4370647" y="1788892"/>
            <a:ext cx="690880" cy="5855904"/>
          </a:xfrm>
          <a:prstGeom prst="leftBrac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88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6B764F-1D77-9364-EA8D-2716B4E2641C}"/>
              </a:ext>
            </a:extLst>
          </p:cNvPr>
          <p:cNvCxnSpPr>
            <a:cxnSpLocks/>
          </p:cNvCxnSpPr>
          <p:nvPr/>
        </p:nvCxnSpPr>
        <p:spPr>
          <a:xfrm>
            <a:off x="114347" y="9647211"/>
            <a:ext cx="1810899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1F490-0207-7D47-6D12-F0032822EE5A}"/>
              </a:ext>
            </a:extLst>
          </p:cNvPr>
          <p:cNvSpPr/>
          <p:nvPr/>
        </p:nvSpPr>
        <p:spPr>
          <a:xfrm>
            <a:off x="114347" y="6530427"/>
            <a:ext cx="17868853" cy="303229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Technical </a:t>
            </a:r>
          </a:p>
          <a:p>
            <a:r>
              <a:rPr lang="en-GB" sz="1800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E15E8B-C056-4638-B7A3-49D0A670678A}"/>
              </a:ext>
            </a:extLst>
          </p:cNvPr>
          <p:cNvSpPr/>
          <p:nvPr/>
        </p:nvSpPr>
        <p:spPr>
          <a:xfrm>
            <a:off x="114347" y="3413643"/>
            <a:ext cx="17868853" cy="30322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People &amp; </a:t>
            </a:r>
          </a:p>
          <a:p>
            <a:r>
              <a:rPr lang="en-GB" sz="1800" dirty="0"/>
              <a:t>Process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EF195-D8FA-05FF-3FAD-D194C5B1029B}"/>
              </a:ext>
            </a:extLst>
          </p:cNvPr>
          <p:cNvSpPr/>
          <p:nvPr/>
        </p:nvSpPr>
        <p:spPr>
          <a:xfrm>
            <a:off x="114349" y="529614"/>
            <a:ext cx="17868852" cy="279954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Business </a:t>
            </a:r>
          </a:p>
          <a:p>
            <a:r>
              <a:rPr lang="en-GB" sz="1800" dirty="0"/>
              <a:t>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859592-F4E2-0634-2A9F-CAD2CA231B68}"/>
              </a:ext>
            </a:extLst>
          </p:cNvPr>
          <p:cNvCxnSpPr>
            <a:cxnSpLocks/>
          </p:cNvCxnSpPr>
          <p:nvPr/>
        </p:nvCxnSpPr>
        <p:spPr>
          <a:xfrm flipV="1">
            <a:off x="1182254" y="529614"/>
            <a:ext cx="0" cy="965809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273545F-FF63-5E0A-8B91-A47C61F084AA}"/>
              </a:ext>
            </a:extLst>
          </p:cNvPr>
          <p:cNvSpPr/>
          <p:nvPr/>
        </p:nvSpPr>
        <p:spPr>
          <a:xfrm>
            <a:off x="1917691" y="1685295"/>
            <a:ext cx="23852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all data domains in scope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26B8FBF-81F9-55AD-6D33-5A82F12D15F1}"/>
              </a:ext>
            </a:extLst>
          </p:cNvPr>
          <p:cNvSpPr/>
          <p:nvPr/>
        </p:nvSpPr>
        <p:spPr>
          <a:xfrm>
            <a:off x="1917691" y="3857721"/>
            <a:ext cx="23852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data domains owners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5C58844-0278-C1A2-E694-9C10D97051A3}"/>
              </a:ext>
            </a:extLst>
          </p:cNvPr>
          <p:cNvSpPr/>
          <p:nvPr/>
        </p:nvSpPr>
        <p:spPr>
          <a:xfrm>
            <a:off x="1560936" y="602123"/>
            <a:ext cx="231833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Catalogue all data sources in scope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7F4A4DCF-C132-A8C1-AC4F-15A246F482A5}"/>
              </a:ext>
            </a:extLst>
          </p:cNvPr>
          <p:cNvSpPr/>
          <p:nvPr/>
        </p:nvSpPr>
        <p:spPr>
          <a:xfrm>
            <a:off x="7054284" y="2768468"/>
            <a:ext cx="24499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Map source systems to data domains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BB743C46-67FF-4757-DD78-7BFF7DA137D4}"/>
              </a:ext>
            </a:extLst>
          </p:cNvPr>
          <p:cNvSpPr/>
          <p:nvPr/>
        </p:nvSpPr>
        <p:spPr>
          <a:xfrm>
            <a:off x="1560937" y="4935128"/>
            <a:ext cx="241991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source system owners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F55ED90-D728-C089-16F6-470826B17821}"/>
              </a:ext>
            </a:extLst>
          </p:cNvPr>
          <p:cNvSpPr/>
          <p:nvPr/>
        </p:nvSpPr>
        <p:spPr>
          <a:xfrm>
            <a:off x="3622949" y="596042"/>
            <a:ext cx="24106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authoritative data sources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081EF051-06FD-AB5F-6E51-1EFA472EFC0A}"/>
              </a:ext>
            </a:extLst>
          </p:cNvPr>
          <p:cNvSpPr/>
          <p:nvPr/>
        </p:nvSpPr>
        <p:spPr>
          <a:xfrm>
            <a:off x="2382974" y="2768468"/>
            <a:ext cx="266930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working data product definition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73D0E0B4-EF2B-3AAE-1678-4E3C2189C5EA}"/>
              </a:ext>
            </a:extLst>
          </p:cNvPr>
          <p:cNvSpPr/>
          <p:nvPr/>
        </p:nvSpPr>
        <p:spPr>
          <a:xfrm>
            <a:off x="15962396" y="8557248"/>
            <a:ext cx="2008907" cy="91907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first data product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59025A9-8DB2-94E2-3434-419135E21C8B}"/>
              </a:ext>
            </a:extLst>
          </p:cNvPr>
          <p:cNvSpPr/>
          <p:nvPr/>
        </p:nvSpPr>
        <p:spPr>
          <a:xfrm>
            <a:off x="9431821" y="1680234"/>
            <a:ext cx="234372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an initial set of data outputs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55EC28BE-E506-BCFC-F718-F9C2F68F0E37}"/>
              </a:ext>
            </a:extLst>
          </p:cNvPr>
          <p:cNvSpPr/>
          <p:nvPr/>
        </p:nvSpPr>
        <p:spPr>
          <a:xfrm>
            <a:off x="9381272" y="4332553"/>
            <a:ext cx="307169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business critical service level agreements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33F51886-437B-D497-5B8C-798F5ED8D93A}"/>
              </a:ext>
            </a:extLst>
          </p:cNvPr>
          <p:cNvSpPr/>
          <p:nvPr/>
        </p:nvSpPr>
        <p:spPr>
          <a:xfrm>
            <a:off x="9437015" y="2767292"/>
            <a:ext cx="244995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none function requirements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233C240F-1FAA-8C2C-88BB-D91707CD8D53}"/>
              </a:ext>
            </a:extLst>
          </p:cNvPr>
          <p:cNvSpPr/>
          <p:nvPr/>
        </p:nvSpPr>
        <p:spPr>
          <a:xfrm>
            <a:off x="5477138" y="3861059"/>
            <a:ext cx="37421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cloud consumption cost recharging across data domains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5357292-B318-6F9D-1C62-042B595E2760}"/>
              </a:ext>
            </a:extLst>
          </p:cNvPr>
          <p:cNvSpPr/>
          <p:nvPr/>
        </p:nvSpPr>
        <p:spPr>
          <a:xfrm>
            <a:off x="7934044" y="5389246"/>
            <a:ext cx="241991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delivery ways of working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F4404E83-D263-DA7D-87B2-CE4DD072E7D1}"/>
              </a:ext>
            </a:extLst>
          </p:cNvPr>
          <p:cNvSpPr/>
          <p:nvPr/>
        </p:nvSpPr>
        <p:spPr>
          <a:xfrm>
            <a:off x="7015005" y="596042"/>
            <a:ext cx="268090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mesh minimum requirements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28BC64F5-3970-6A22-7E15-7958B8AE2F55}"/>
              </a:ext>
            </a:extLst>
          </p:cNvPr>
          <p:cNvSpPr/>
          <p:nvPr/>
        </p:nvSpPr>
        <p:spPr>
          <a:xfrm>
            <a:off x="5477137" y="6583367"/>
            <a:ext cx="223751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Design data product interfaces</a:t>
            </a: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BB919AF2-CE33-465C-3B2C-D6D75A760913}"/>
              </a:ext>
            </a:extLst>
          </p:cNvPr>
          <p:cNvSpPr/>
          <p:nvPr/>
        </p:nvSpPr>
        <p:spPr>
          <a:xfrm>
            <a:off x="7425097" y="6583367"/>
            <a:ext cx="282864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CI/CD processes for new data products</a:t>
            </a: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5A7141AC-0FCD-C7CB-6010-591FD5022C81}"/>
              </a:ext>
            </a:extLst>
          </p:cNvPr>
          <p:cNvSpPr/>
          <p:nvPr/>
        </p:nvSpPr>
        <p:spPr>
          <a:xfrm>
            <a:off x="14252292" y="6572021"/>
            <a:ext cx="309071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data product onboarding framework</a:t>
            </a: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23A1E854-67B2-6CC0-915A-971BD407C67E}"/>
              </a:ext>
            </a:extLst>
          </p:cNvPr>
          <p:cNvSpPr/>
          <p:nvPr/>
        </p:nvSpPr>
        <p:spPr>
          <a:xfrm>
            <a:off x="4202969" y="7588165"/>
            <a:ext cx="272010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hardened infrastructure templates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303EF83E-06CC-67DA-C8D9-7181EC31A461}"/>
              </a:ext>
            </a:extLst>
          </p:cNvPr>
          <p:cNvSpPr/>
          <p:nvPr/>
        </p:nvSpPr>
        <p:spPr>
          <a:xfrm>
            <a:off x="13417157" y="596042"/>
            <a:ext cx="278541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data product release gateways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AB924FFC-AEA8-8209-A464-33194D3885E3}"/>
              </a:ext>
            </a:extLst>
          </p:cNvPr>
          <p:cNvSpPr/>
          <p:nvPr/>
        </p:nvSpPr>
        <p:spPr>
          <a:xfrm>
            <a:off x="4086528" y="1689181"/>
            <a:ext cx="266930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Assess maturity of existing data applications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3A4A0979-9430-0559-9947-EF7449BC6E6A}"/>
              </a:ext>
            </a:extLst>
          </p:cNvPr>
          <p:cNvSpPr/>
          <p:nvPr/>
        </p:nvSpPr>
        <p:spPr>
          <a:xfrm>
            <a:off x="9428052" y="602123"/>
            <a:ext cx="355051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product onboarding pathways (new, migration, upgrade)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DCE83B6-0717-3239-45E8-419A9744AFC9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 rot="10800000" flipV="1">
            <a:off x="2377226" y="2144830"/>
            <a:ext cx="12700" cy="2172426"/>
          </a:xfrm>
          <a:prstGeom prst="bentConnector3">
            <a:avLst>
              <a:gd name="adj1" fmla="val 541838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7631355-7E6B-FF39-84A7-3F42B435DC0E}"/>
              </a:ext>
            </a:extLst>
          </p:cNvPr>
          <p:cNvCxnSpPr>
            <a:cxnSpLocks/>
            <a:stCxn id="25" idx="1"/>
            <a:endCxn id="27" idx="1"/>
          </p:cNvCxnSpPr>
          <p:nvPr/>
        </p:nvCxnSpPr>
        <p:spPr>
          <a:xfrm rot="10800000" flipH="1" flipV="1">
            <a:off x="2020470" y="1061657"/>
            <a:ext cx="1" cy="4333005"/>
          </a:xfrm>
          <a:prstGeom prst="bentConnector3">
            <a:avLst>
              <a:gd name="adj1" fmla="val -6881350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B1F194C-67BF-6D92-6AF6-4873E62FD049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6033643" y="1055577"/>
            <a:ext cx="1480176" cy="2172426"/>
          </a:xfrm>
          <a:prstGeom prst="bentConnector3">
            <a:avLst>
              <a:gd name="adj1" fmla="val 56864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CC6886-8AB9-3A3E-4214-4B5E761674B5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980849" y="3228003"/>
            <a:ext cx="3532970" cy="2166660"/>
          </a:xfrm>
          <a:prstGeom prst="bentConnector3">
            <a:avLst>
              <a:gd name="adj1" fmla="val 39543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1FA9FCA-8339-5392-F9C6-9EA1D153D62C}"/>
              </a:ext>
            </a:extLst>
          </p:cNvPr>
          <p:cNvCxnSpPr>
            <a:cxnSpLocks/>
            <a:stCxn id="41" idx="1"/>
            <a:endCxn id="45" idx="3"/>
          </p:cNvCxnSpPr>
          <p:nvPr/>
        </p:nvCxnSpPr>
        <p:spPr>
          <a:xfrm rot="10800000">
            <a:off x="12978567" y="1061658"/>
            <a:ext cx="1733260" cy="5969898"/>
          </a:xfrm>
          <a:prstGeom prst="bentConnector3">
            <a:avLst>
              <a:gd name="adj1" fmla="val 85171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2FE39AA7-F4FB-4D59-A544-3C6358DFFF41}"/>
              </a:ext>
            </a:extLst>
          </p:cNvPr>
          <p:cNvSpPr/>
          <p:nvPr/>
        </p:nvSpPr>
        <p:spPr>
          <a:xfrm>
            <a:off x="13823380" y="3519889"/>
            <a:ext cx="26011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delivery product owners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2807699-7C7B-4317-69F6-1C2DCED0053E}"/>
              </a:ext>
            </a:extLst>
          </p:cNvPr>
          <p:cNvCxnSpPr>
            <a:cxnSpLocks/>
            <a:stCxn id="77" idx="0"/>
            <a:endCxn id="43" idx="2"/>
          </p:cNvCxnSpPr>
          <p:nvPr/>
        </p:nvCxnSpPr>
        <p:spPr>
          <a:xfrm rot="16200000" flipV="1">
            <a:off x="13734765" y="2360446"/>
            <a:ext cx="2004777" cy="314110"/>
          </a:xfrm>
          <a:prstGeom prst="bentConnector3">
            <a:avLst>
              <a:gd name="adj1" fmla="val 1544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F6185A3C-0CDF-2A27-B35F-AC7F84AE9E7A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rot="10800000">
            <a:off x="5052282" y="3228004"/>
            <a:ext cx="884390" cy="3814899"/>
          </a:xfrm>
          <a:prstGeom prst="bentConnector3">
            <a:avLst>
              <a:gd name="adj1" fmla="val 8237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Arrow: Chevron 98">
            <a:extLst>
              <a:ext uri="{FF2B5EF4-FFF2-40B4-BE49-F238E27FC236}">
                <a16:creationId xmlns:a16="http://schemas.microsoft.com/office/drawing/2014/main" id="{84CCB1C6-3617-9AFB-93DE-F63FED234D28}"/>
              </a:ext>
            </a:extLst>
          </p:cNvPr>
          <p:cNvSpPr/>
          <p:nvPr/>
        </p:nvSpPr>
        <p:spPr>
          <a:xfrm>
            <a:off x="2177616" y="8595933"/>
            <a:ext cx="2907667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out a dataset/data source registry tool</a:t>
            </a:r>
          </a:p>
        </p:txBody>
      </p:sp>
      <p:sp>
        <p:nvSpPr>
          <p:cNvPr id="100" name="Arrow: Chevron 99">
            <a:extLst>
              <a:ext uri="{FF2B5EF4-FFF2-40B4-BE49-F238E27FC236}">
                <a16:creationId xmlns:a16="http://schemas.microsoft.com/office/drawing/2014/main" id="{D9B637C9-F6EB-F069-29BC-BE1F5968F8BB}"/>
              </a:ext>
            </a:extLst>
          </p:cNvPr>
          <p:cNvSpPr/>
          <p:nvPr/>
        </p:nvSpPr>
        <p:spPr>
          <a:xfrm>
            <a:off x="6620675" y="7590828"/>
            <a:ext cx="28026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Publish compliant infrastructure templates</a:t>
            </a:r>
          </a:p>
        </p:txBody>
      </p:sp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FBFB4E05-7FFA-C14A-BD4D-957D9CC2208B}"/>
              </a:ext>
            </a:extLst>
          </p:cNvPr>
          <p:cNvSpPr/>
          <p:nvPr/>
        </p:nvSpPr>
        <p:spPr>
          <a:xfrm>
            <a:off x="9097239" y="7588165"/>
            <a:ext cx="330964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an infrastructure compliance checking tool</a:t>
            </a:r>
          </a:p>
        </p:txBody>
      </p:sp>
      <p:sp>
        <p:nvSpPr>
          <p:cNvPr id="102" name="Arrow: Chevron 101">
            <a:extLst>
              <a:ext uri="{FF2B5EF4-FFF2-40B4-BE49-F238E27FC236}">
                <a16:creationId xmlns:a16="http://schemas.microsoft.com/office/drawing/2014/main" id="{6F16303C-7D88-3C0E-9565-2FEBBADE1520}"/>
              </a:ext>
            </a:extLst>
          </p:cNvPr>
          <p:cNvSpPr/>
          <p:nvPr/>
        </p:nvSpPr>
        <p:spPr>
          <a:xfrm>
            <a:off x="12092339" y="7588705"/>
            <a:ext cx="280265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an infrastructure self service portal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B6D405E-2D39-DAB1-3CD8-3DC087ED7683}"/>
              </a:ext>
            </a:extLst>
          </p:cNvPr>
          <p:cNvCxnSpPr>
            <a:cxnSpLocks/>
            <a:stCxn id="102" idx="3"/>
            <a:endCxn id="41" idx="2"/>
          </p:cNvCxnSpPr>
          <p:nvPr/>
        </p:nvCxnSpPr>
        <p:spPr>
          <a:xfrm flipV="1">
            <a:off x="14894991" y="7491091"/>
            <a:ext cx="672890" cy="557149"/>
          </a:xfrm>
          <a:prstGeom prst="bentConnector2">
            <a:avLst/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5ECA17B8-450A-D477-61E8-CD1D20B84E0A}"/>
              </a:ext>
            </a:extLst>
          </p:cNvPr>
          <p:cNvCxnSpPr>
            <a:cxnSpLocks/>
            <a:stCxn id="25" idx="1"/>
            <a:endCxn id="99" idx="1"/>
          </p:cNvCxnSpPr>
          <p:nvPr/>
        </p:nvCxnSpPr>
        <p:spPr>
          <a:xfrm rot="10800000" flipH="1" flipV="1">
            <a:off x="2020471" y="1061658"/>
            <a:ext cx="616680" cy="7993810"/>
          </a:xfrm>
          <a:prstGeom prst="bentConnector3">
            <a:avLst>
              <a:gd name="adj1" fmla="val -111587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8" name="Arrow: Chevron 117">
            <a:extLst>
              <a:ext uri="{FF2B5EF4-FFF2-40B4-BE49-F238E27FC236}">
                <a16:creationId xmlns:a16="http://schemas.microsoft.com/office/drawing/2014/main" id="{0DEE52BF-0F57-075F-9ACB-93041361B1B8}"/>
              </a:ext>
            </a:extLst>
          </p:cNvPr>
          <p:cNvSpPr/>
          <p:nvPr/>
        </p:nvSpPr>
        <p:spPr>
          <a:xfrm>
            <a:off x="5494476" y="4936665"/>
            <a:ext cx="23121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key data mesh stakeholders</a:t>
            </a:r>
          </a:p>
        </p:txBody>
      </p:sp>
      <p:sp>
        <p:nvSpPr>
          <p:cNvPr id="119" name="Arrow: Chevron 118">
            <a:extLst>
              <a:ext uri="{FF2B5EF4-FFF2-40B4-BE49-F238E27FC236}">
                <a16:creationId xmlns:a16="http://schemas.microsoft.com/office/drawing/2014/main" id="{6BBAB37D-D2A5-6B1B-F8D9-D84BCD004F4C}"/>
              </a:ext>
            </a:extLst>
          </p:cNvPr>
          <p:cNvSpPr/>
          <p:nvPr/>
        </p:nvSpPr>
        <p:spPr>
          <a:xfrm>
            <a:off x="9959388" y="6580704"/>
            <a:ext cx="293667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CI/CD processes for data products interfaces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36FF0F87-E162-C57C-DA96-F81174EAE334}"/>
              </a:ext>
            </a:extLst>
          </p:cNvPr>
          <p:cNvCxnSpPr>
            <a:cxnSpLocks/>
            <a:stCxn id="41" idx="1"/>
            <a:endCxn id="119" idx="3"/>
          </p:cNvCxnSpPr>
          <p:nvPr/>
        </p:nvCxnSpPr>
        <p:spPr>
          <a:xfrm rot="10800000" flipV="1">
            <a:off x="12896067" y="7031555"/>
            <a:ext cx="1815761" cy="8683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8775BF3B-FC07-E75C-A40E-5C518254C4F7}"/>
              </a:ext>
            </a:extLst>
          </p:cNvPr>
          <p:cNvCxnSpPr>
            <a:cxnSpLocks/>
            <a:stCxn id="30" idx="0"/>
            <a:endCxn id="41" idx="3"/>
          </p:cNvCxnSpPr>
          <p:nvPr/>
        </p:nvCxnSpPr>
        <p:spPr>
          <a:xfrm rot="5400000" flipH="1" flipV="1">
            <a:off x="16277197" y="7491441"/>
            <a:ext cx="1525692" cy="605922"/>
          </a:xfrm>
          <a:prstGeom prst="bentConnector4">
            <a:avLst>
              <a:gd name="adj1" fmla="val 34940"/>
              <a:gd name="adj2" fmla="val 137728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3430B06F-1E42-1A89-354D-5B2C49842F77}"/>
              </a:ext>
            </a:extLst>
          </p:cNvPr>
          <p:cNvSpPr/>
          <p:nvPr/>
        </p:nvSpPr>
        <p:spPr>
          <a:xfrm>
            <a:off x="14023658" y="1698128"/>
            <a:ext cx="323684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first and second candidates for data product creation</a:t>
            </a: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6876A2AA-D765-A53B-EF21-6E8B76C66A18}"/>
              </a:ext>
            </a:extLst>
          </p:cNvPr>
          <p:cNvSpPr/>
          <p:nvPr/>
        </p:nvSpPr>
        <p:spPr>
          <a:xfrm>
            <a:off x="1564976" y="5958717"/>
            <a:ext cx="258874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Appoint a data governance owner</a:t>
            </a:r>
          </a:p>
        </p:txBody>
      </p:sp>
      <p:sp>
        <p:nvSpPr>
          <p:cNvPr id="130" name="Arrow: Chevron 129">
            <a:extLst>
              <a:ext uri="{FF2B5EF4-FFF2-40B4-BE49-F238E27FC236}">
                <a16:creationId xmlns:a16="http://schemas.microsoft.com/office/drawing/2014/main" id="{5284A9F5-49C4-8584-DF4A-F67BDA9CD79C}"/>
              </a:ext>
            </a:extLst>
          </p:cNvPr>
          <p:cNvSpPr/>
          <p:nvPr/>
        </p:nvSpPr>
        <p:spPr>
          <a:xfrm>
            <a:off x="7083541" y="1689181"/>
            <a:ext cx="241991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mesh dataset types (reference,</a:t>
            </a: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8815110D-E661-7F51-F3F1-414DDE52756A}"/>
              </a:ext>
            </a:extLst>
          </p:cNvPr>
          <p:cNvSpPr/>
          <p:nvPr/>
        </p:nvSpPr>
        <p:spPr>
          <a:xfrm>
            <a:off x="1364281" y="7048355"/>
            <a:ext cx="1825559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Choose a tech stack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1F35C0D-195E-A9DB-201D-622803EC9314}"/>
              </a:ext>
            </a:extLst>
          </p:cNvPr>
          <p:cNvCxnSpPr>
            <a:cxnSpLocks/>
            <a:stCxn id="129" idx="3"/>
            <a:endCxn id="99" idx="0"/>
          </p:cNvCxnSpPr>
          <p:nvPr/>
        </p:nvCxnSpPr>
        <p:spPr>
          <a:xfrm flipH="1">
            <a:off x="3401682" y="6418252"/>
            <a:ext cx="752040" cy="2177681"/>
          </a:xfrm>
          <a:prstGeom prst="bentConnector4">
            <a:avLst>
              <a:gd name="adj1" fmla="val -30397"/>
              <a:gd name="adj2" fmla="val 30013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10998AFF-0572-7B94-DEAC-631B5F4B1D7B}"/>
              </a:ext>
            </a:extLst>
          </p:cNvPr>
          <p:cNvSpPr/>
          <p:nvPr/>
        </p:nvSpPr>
        <p:spPr>
          <a:xfrm>
            <a:off x="7090915" y="8595933"/>
            <a:ext cx="224243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out data quality rules</a:t>
            </a: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C2473EC4-557B-6446-0AD4-C9BF082ECE0A}"/>
              </a:ext>
            </a:extLst>
          </p:cNvPr>
          <p:cNvSpPr/>
          <p:nvPr/>
        </p:nvSpPr>
        <p:spPr>
          <a:xfrm>
            <a:off x="4839904" y="8595933"/>
            <a:ext cx="250833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Perform source system data profiles</a:t>
            </a:r>
          </a:p>
        </p:txBody>
      </p:sp>
      <p:sp>
        <p:nvSpPr>
          <p:cNvPr id="149" name="Arrow: Chevron 148">
            <a:extLst>
              <a:ext uri="{FF2B5EF4-FFF2-40B4-BE49-F238E27FC236}">
                <a16:creationId xmlns:a16="http://schemas.microsoft.com/office/drawing/2014/main" id="{FBFCA32B-B7EE-5EB5-C558-2436C3207D5C}"/>
              </a:ext>
            </a:extLst>
          </p:cNvPr>
          <p:cNvSpPr/>
          <p:nvPr/>
        </p:nvSpPr>
        <p:spPr>
          <a:xfrm>
            <a:off x="11994275" y="5394663"/>
            <a:ext cx="209758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points of escalation</a:t>
            </a: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25AC349-1D38-8006-C3BF-69FC6B1C3216}"/>
              </a:ext>
            </a:extLst>
          </p:cNvPr>
          <p:cNvCxnSpPr>
            <a:cxnSpLocks/>
            <a:stCxn id="38" idx="2"/>
            <a:endCxn id="130" idx="0"/>
          </p:cNvCxnSpPr>
          <p:nvPr/>
        </p:nvCxnSpPr>
        <p:spPr>
          <a:xfrm rot="5400000">
            <a:off x="8007675" y="1571166"/>
            <a:ext cx="174069" cy="6196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3" name="Arrow: Chevron 152">
            <a:extLst>
              <a:ext uri="{FF2B5EF4-FFF2-40B4-BE49-F238E27FC236}">
                <a16:creationId xmlns:a16="http://schemas.microsoft.com/office/drawing/2014/main" id="{F4C8B287-6DFA-EEA6-6BE4-2BE08A7B6BAA}"/>
              </a:ext>
            </a:extLst>
          </p:cNvPr>
          <p:cNvSpPr/>
          <p:nvPr/>
        </p:nvSpPr>
        <p:spPr>
          <a:xfrm>
            <a:off x="11730274" y="1689181"/>
            <a:ext cx="246047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list of all possible data products</a:t>
            </a: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C5CEC5F-9001-5B91-626D-8C7923741F83}"/>
              </a:ext>
            </a:extLst>
          </p:cNvPr>
          <p:cNvCxnSpPr>
            <a:cxnSpLocks/>
            <a:stCxn id="30" idx="0"/>
            <a:endCxn id="128" idx="3"/>
          </p:cNvCxnSpPr>
          <p:nvPr/>
        </p:nvCxnSpPr>
        <p:spPr>
          <a:xfrm rot="5400000" flipH="1" flipV="1">
            <a:off x="13799000" y="5095746"/>
            <a:ext cx="6399585" cy="523421"/>
          </a:xfrm>
          <a:prstGeom prst="bentConnector4">
            <a:avLst>
              <a:gd name="adj1" fmla="val 8452"/>
              <a:gd name="adj2" fmla="val 159555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Arrow: Chevron 160">
            <a:extLst>
              <a:ext uri="{FF2B5EF4-FFF2-40B4-BE49-F238E27FC236}">
                <a16:creationId xmlns:a16="http://schemas.microsoft.com/office/drawing/2014/main" id="{67C2D832-2419-CF19-A423-484C060AB623}"/>
              </a:ext>
            </a:extLst>
          </p:cNvPr>
          <p:cNvSpPr/>
          <p:nvPr/>
        </p:nvSpPr>
        <p:spPr>
          <a:xfrm>
            <a:off x="10034880" y="5387401"/>
            <a:ext cx="227950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data mesh user personas</a:t>
            </a:r>
          </a:p>
        </p:txBody>
      </p:sp>
      <p:sp>
        <p:nvSpPr>
          <p:cNvPr id="162" name="Arrow: Chevron 161">
            <a:extLst>
              <a:ext uri="{FF2B5EF4-FFF2-40B4-BE49-F238E27FC236}">
                <a16:creationId xmlns:a16="http://schemas.microsoft.com/office/drawing/2014/main" id="{140B8D8F-323B-2349-6542-A4814C2A9212}"/>
              </a:ext>
            </a:extLst>
          </p:cNvPr>
          <p:cNvSpPr/>
          <p:nvPr/>
        </p:nvSpPr>
        <p:spPr>
          <a:xfrm>
            <a:off x="9063249" y="8596417"/>
            <a:ext cx="2396353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user facing data catalogue</a:t>
            </a:r>
          </a:p>
        </p:txBody>
      </p:sp>
      <p:sp>
        <p:nvSpPr>
          <p:cNvPr id="181" name="Arrow: Chevron 180">
            <a:extLst>
              <a:ext uri="{FF2B5EF4-FFF2-40B4-BE49-F238E27FC236}">
                <a16:creationId xmlns:a16="http://schemas.microsoft.com/office/drawing/2014/main" id="{62B47B7B-EA16-0E88-88BF-9C2A0241C726}"/>
              </a:ext>
            </a:extLst>
          </p:cNvPr>
          <p:cNvSpPr/>
          <p:nvPr/>
        </p:nvSpPr>
        <p:spPr>
          <a:xfrm>
            <a:off x="14794327" y="4932071"/>
            <a:ext cx="20808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Socialise data mesh progress </a:t>
            </a:r>
          </a:p>
        </p:txBody>
      </p:sp>
      <p:sp>
        <p:nvSpPr>
          <p:cNvPr id="182" name="Arrow: Chevron 181">
            <a:extLst>
              <a:ext uri="{FF2B5EF4-FFF2-40B4-BE49-F238E27FC236}">
                <a16:creationId xmlns:a16="http://schemas.microsoft.com/office/drawing/2014/main" id="{017036CB-D74E-A25B-78EC-666F6A89985F}"/>
              </a:ext>
            </a:extLst>
          </p:cNvPr>
          <p:cNvSpPr/>
          <p:nvPr/>
        </p:nvSpPr>
        <p:spPr>
          <a:xfrm>
            <a:off x="11732264" y="2767991"/>
            <a:ext cx="2116643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mesh planes</a:t>
            </a:r>
          </a:p>
        </p:txBody>
      </p:sp>
      <p:sp>
        <p:nvSpPr>
          <p:cNvPr id="184" name="Arrow: Chevron 183">
            <a:extLst>
              <a:ext uri="{FF2B5EF4-FFF2-40B4-BE49-F238E27FC236}">
                <a16:creationId xmlns:a16="http://schemas.microsoft.com/office/drawing/2014/main" id="{71F98107-9E0D-6200-E2A4-BF7EA4DD3D50}"/>
              </a:ext>
            </a:extLst>
          </p:cNvPr>
          <p:cNvSpPr/>
          <p:nvPr/>
        </p:nvSpPr>
        <p:spPr>
          <a:xfrm>
            <a:off x="11174632" y="8591722"/>
            <a:ext cx="280265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data governance plugin for data products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90314C37-A230-22C2-453C-D29C5B2DFFF9}"/>
              </a:ext>
            </a:extLst>
          </p:cNvPr>
          <p:cNvCxnSpPr>
            <a:cxnSpLocks/>
            <a:stCxn id="184" idx="3"/>
            <a:endCxn id="41" idx="2"/>
          </p:cNvCxnSpPr>
          <p:nvPr/>
        </p:nvCxnSpPr>
        <p:spPr>
          <a:xfrm flipV="1">
            <a:off x="13977284" y="7491091"/>
            <a:ext cx="1590597" cy="1560166"/>
          </a:xfrm>
          <a:prstGeom prst="bentConnector2">
            <a:avLst/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B3892EED-400F-5568-B1FB-6B78A0C4F823}"/>
              </a:ext>
            </a:extLst>
          </p:cNvPr>
          <p:cNvSpPr txBox="1"/>
          <p:nvPr/>
        </p:nvSpPr>
        <p:spPr>
          <a:xfrm>
            <a:off x="1256979" y="9683968"/>
            <a:ext cx="9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Time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113CA0B-FB29-F23C-6EC4-059F292CEAE4}"/>
              </a:ext>
            </a:extLst>
          </p:cNvPr>
          <p:cNvSpPr txBox="1"/>
          <p:nvPr/>
        </p:nvSpPr>
        <p:spPr>
          <a:xfrm>
            <a:off x="87449" y="9683968"/>
            <a:ext cx="9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Tasks</a:t>
            </a:r>
          </a:p>
        </p:txBody>
      </p:sp>
      <p:sp>
        <p:nvSpPr>
          <p:cNvPr id="194" name="Title 37">
            <a:extLst>
              <a:ext uri="{FF2B5EF4-FFF2-40B4-BE49-F238E27FC236}">
                <a16:creationId xmlns:a16="http://schemas.microsoft.com/office/drawing/2014/main" id="{607A4079-1DDC-7287-A3DC-8DAE3CD476B1}"/>
              </a:ext>
            </a:extLst>
          </p:cNvPr>
          <p:cNvSpPr txBox="1">
            <a:spLocks/>
          </p:cNvSpPr>
          <p:nvPr/>
        </p:nvSpPr>
        <p:spPr>
          <a:xfrm>
            <a:off x="3629" y="18029"/>
            <a:ext cx="16579733" cy="972108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Data Mesh Roadmap -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785602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92FB60-C1FD-7FB4-C794-D292F743BD95}"/>
              </a:ext>
            </a:extLst>
          </p:cNvPr>
          <p:cNvCxnSpPr>
            <a:cxnSpLocks/>
          </p:cNvCxnSpPr>
          <p:nvPr/>
        </p:nvCxnSpPr>
        <p:spPr>
          <a:xfrm flipV="1">
            <a:off x="960581" y="3041905"/>
            <a:ext cx="0" cy="51969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D13FA1B6-2714-0F37-37B5-7013A81F3ECC}"/>
              </a:ext>
            </a:extLst>
          </p:cNvPr>
          <p:cNvSpPr/>
          <p:nvPr/>
        </p:nvSpPr>
        <p:spPr>
          <a:xfrm>
            <a:off x="988293" y="4118919"/>
            <a:ext cx="10446326" cy="3750457"/>
          </a:xfrm>
          <a:prstGeom prst="rtTriangle">
            <a:avLst/>
          </a:prstGeom>
          <a:solidFill>
            <a:srgbClr val="F8CBA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A8CAB-D3FC-495D-18E7-643F832B50ED}"/>
              </a:ext>
            </a:extLst>
          </p:cNvPr>
          <p:cNvSpPr txBox="1"/>
          <p:nvPr/>
        </p:nvSpPr>
        <p:spPr>
          <a:xfrm>
            <a:off x="1105996" y="5204641"/>
            <a:ext cx="3079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Business Analyst Assessments &amp; Definition Capture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6E64B50-34A8-3C4B-BA8A-79A294317D96}"/>
              </a:ext>
            </a:extLst>
          </p:cNvPr>
          <p:cNvSpPr/>
          <p:nvPr/>
        </p:nvSpPr>
        <p:spPr>
          <a:xfrm flipH="1">
            <a:off x="1616365" y="3629891"/>
            <a:ext cx="7215346" cy="4239485"/>
          </a:xfrm>
          <a:prstGeom prst="rtTriangle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648292A-54DC-3C0F-EC04-9C92D5208E41}"/>
              </a:ext>
            </a:extLst>
          </p:cNvPr>
          <p:cNvSpPr/>
          <p:nvPr/>
        </p:nvSpPr>
        <p:spPr>
          <a:xfrm>
            <a:off x="9573494" y="3629891"/>
            <a:ext cx="4011453" cy="4239486"/>
          </a:xfrm>
          <a:prstGeom prst="rtTriangle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4F4CAD6-3F1A-8FFE-B728-00F68B9F11A2}"/>
              </a:ext>
            </a:extLst>
          </p:cNvPr>
          <p:cNvSpPr/>
          <p:nvPr/>
        </p:nvSpPr>
        <p:spPr>
          <a:xfrm flipH="1">
            <a:off x="9573492" y="3041905"/>
            <a:ext cx="3449779" cy="4827472"/>
          </a:xfrm>
          <a:prstGeom prst="rtTriangle">
            <a:avLst/>
          </a:prstGeom>
          <a:solidFill>
            <a:srgbClr val="F8CBA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F03066-6C92-8101-995A-2698FAED1E0F}"/>
              </a:ext>
            </a:extLst>
          </p:cNvPr>
          <p:cNvSpPr/>
          <p:nvPr/>
        </p:nvSpPr>
        <p:spPr>
          <a:xfrm>
            <a:off x="8825347" y="3629890"/>
            <a:ext cx="748145" cy="4239485"/>
          </a:xfrm>
          <a:prstGeom prst="rect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DDB76-878F-EF4B-FEDF-1E63C5D7C081}"/>
              </a:ext>
            </a:extLst>
          </p:cNvPr>
          <p:cNvSpPr txBox="1"/>
          <p:nvPr/>
        </p:nvSpPr>
        <p:spPr>
          <a:xfrm>
            <a:off x="8183419" y="4410803"/>
            <a:ext cx="203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Engineering Technical Build Efforts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DD3C2F5-634D-6939-E8AE-48316FC4B355}"/>
              </a:ext>
            </a:extLst>
          </p:cNvPr>
          <p:cNvSpPr/>
          <p:nvPr/>
        </p:nvSpPr>
        <p:spPr>
          <a:xfrm flipH="1">
            <a:off x="988292" y="7490691"/>
            <a:ext cx="2324690" cy="377528"/>
          </a:xfrm>
          <a:prstGeom prst="rtTriangle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3654B-25A1-2E20-05BF-9223C94BD2B8}"/>
              </a:ext>
            </a:extLst>
          </p:cNvPr>
          <p:cNvSpPr/>
          <p:nvPr/>
        </p:nvSpPr>
        <p:spPr>
          <a:xfrm>
            <a:off x="3309800" y="7490691"/>
            <a:ext cx="8116766" cy="377528"/>
          </a:xfrm>
          <a:prstGeom prst="rect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779713D1-A364-368B-DA4A-A9E244F65FE0}"/>
              </a:ext>
            </a:extLst>
          </p:cNvPr>
          <p:cNvSpPr/>
          <p:nvPr/>
        </p:nvSpPr>
        <p:spPr>
          <a:xfrm>
            <a:off x="11425383" y="7490691"/>
            <a:ext cx="2324690" cy="377528"/>
          </a:xfrm>
          <a:prstGeom prst="rtTriangle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392E9-E8B1-BC4A-E577-0D7205591971}"/>
              </a:ext>
            </a:extLst>
          </p:cNvPr>
          <p:cNvSpPr/>
          <p:nvPr/>
        </p:nvSpPr>
        <p:spPr>
          <a:xfrm>
            <a:off x="13019217" y="3629889"/>
            <a:ext cx="748145" cy="4239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E83C10-D6E2-4172-A7D3-C754462A21AF}"/>
              </a:ext>
            </a:extLst>
          </p:cNvPr>
          <p:cNvCxnSpPr>
            <a:cxnSpLocks/>
          </p:cNvCxnSpPr>
          <p:nvPr/>
        </p:nvCxnSpPr>
        <p:spPr>
          <a:xfrm>
            <a:off x="557693" y="7901539"/>
            <a:ext cx="1264107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AB5D70-3E2D-B52F-562D-9F656B8C69E8}"/>
              </a:ext>
            </a:extLst>
          </p:cNvPr>
          <p:cNvSpPr txBox="1"/>
          <p:nvPr/>
        </p:nvSpPr>
        <p:spPr>
          <a:xfrm>
            <a:off x="4447310" y="7462483"/>
            <a:ext cx="5546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Architecture Technical Leadership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2E4B8-651D-D862-A957-526BB4C265FE}"/>
              </a:ext>
            </a:extLst>
          </p:cNvPr>
          <p:cNvSpPr txBox="1"/>
          <p:nvPr/>
        </p:nvSpPr>
        <p:spPr>
          <a:xfrm>
            <a:off x="10940754" y="5876663"/>
            <a:ext cx="2243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Business Users Empowered by Data Mesh Capabilities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40DE087C-6F8E-16FC-1F2C-8CA58036EDB0}"/>
              </a:ext>
            </a:extLst>
          </p:cNvPr>
          <p:cNvSpPr/>
          <p:nvPr/>
        </p:nvSpPr>
        <p:spPr>
          <a:xfrm>
            <a:off x="6054437" y="5218046"/>
            <a:ext cx="314037" cy="314037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2FED2D33-4A93-FC9C-4F25-7AB4AE3E0545}"/>
              </a:ext>
            </a:extLst>
          </p:cNvPr>
          <p:cNvSpPr/>
          <p:nvPr/>
        </p:nvSpPr>
        <p:spPr>
          <a:xfrm>
            <a:off x="9573491" y="6175695"/>
            <a:ext cx="314037" cy="314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4EE91-B3BC-1A9E-5B7A-396D2DCBF481}"/>
              </a:ext>
            </a:extLst>
          </p:cNvPr>
          <p:cNvSpPr txBox="1"/>
          <p:nvPr/>
        </p:nvSpPr>
        <p:spPr>
          <a:xfrm>
            <a:off x="4812148" y="4128478"/>
            <a:ext cx="1556326" cy="715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/>
              <a:t>Minimum Viable Mesh Milestone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F963DE-E6A9-07BC-EB52-58610E7DA2EA}"/>
              </a:ext>
            </a:extLst>
          </p:cNvPr>
          <p:cNvCxnSpPr>
            <a:stCxn id="29" idx="2"/>
          </p:cNvCxnSpPr>
          <p:nvPr/>
        </p:nvCxnSpPr>
        <p:spPr>
          <a:xfrm>
            <a:off x="5590311" y="4843750"/>
            <a:ext cx="621144" cy="53131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21020F-8443-186B-3B92-35C7001C38CE}"/>
              </a:ext>
            </a:extLst>
          </p:cNvPr>
          <p:cNvSpPr txBox="1"/>
          <p:nvPr/>
        </p:nvSpPr>
        <p:spPr>
          <a:xfrm>
            <a:off x="10520221" y="3694223"/>
            <a:ext cx="1556326" cy="715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/>
              <a:t>Data Product Onboarding Scale Out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9EEAA3-8A90-CB93-BC4C-9EAB35501CF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730509" y="4409495"/>
            <a:ext cx="1567875" cy="192321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61A1D96-E119-AE00-45DA-8A67EEE2FF7C}"/>
              </a:ext>
            </a:extLst>
          </p:cNvPr>
          <p:cNvSpPr txBox="1"/>
          <p:nvPr/>
        </p:nvSpPr>
        <p:spPr>
          <a:xfrm rot="16200000">
            <a:off x="-1583404" y="5284245"/>
            <a:ext cx="46447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Role Profiles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0988EE-44AD-9329-8964-55FC1046FCD5}"/>
              </a:ext>
            </a:extLst>
          </p:cNvPr>
          <p:cNvSpPr txBox="1"/>
          <p:nvPr/>
        </p:nvSpPr>
        <p:spPr>
          <a:xfrm>
            <a:off x="1000570" y="7901539"/>
            <a:ext cx="9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Time</a:t>
            </a: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DDE35CB4-240D-36A8-8A29-7B85FF5043BD}"/>
              </a:ext>
            </a:extLst>
          </p:cNvPr>
          <p:cNvSpPr/>
          <p:nvPr/>
        </p:nvSpPr>
        <p:spPr>
          <a:xfrm>
            <a:off x="988293" y="3361887"/>
            <a:ext cx="4913744" cy="489028"/>
          </a:xfrm>
          <a:prstGeom prst="left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Phase 1</a:t>
            </a:r>
          </a:p>
        </p:txBody>
      </p:sp>
    </p:spTree>
    <p:extLst>
      <p:ext uri="{BB962C8B-B14F-4D97-AF65-F5344CB8AC3E}">
        <p14:creationId xmlns:p14="http://schemas.microsoft.com/office/powerpoint/2010/main" val="264417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16807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133FE-59D9-46A5-A5D3-77ED5539B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895" y="571682"/>
            <a:ext cx="5664674" cy="37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FE520-905D-4EA0-8B15-EBAD045F7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2540" y="6311963"/>
            <a:ext cx="795130" cy="12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EDE1C9-0972-4E99-8AC4-1B80CA73A864}">
  <ds:schemaRefs>
    <ds:schemaRef ds:uri="http://purl.org/dc/elements/1.1/"/>
    <ds:schemaRef ds:uri="a97e7af6-f849-444d-baea-bf45d945f04f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1e66aa-59bf-46f6-992a-5b0705807d3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3586</TotalTime>
  <Words>567</Words>
  <Application>Microsoft Office PowerPoint</Application>
  <PresentationFormat>Custom</PresentationFormat>
  <Paragraphs>124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  <vt:lpstr>Data Mesh vs Azure </vt:lpstr>
      <vt:lpstr>Data Mesh vs Azure </vt:lpstr>
      <vt:lpstr>Data Mesh vs Azure – Part 10 </vt:lpstr>
      <vt:lpstr>Data Mesh vs Azure – Part 11 </vt:lpstr>
      <vt:lpstr>Data Mesh vs Azure – Part 12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72</cp:revision>
  <dcterms:created xsi:type="dcterms:W3CDTF">2020-06-11T14:45:24Z</dcterms:created>
  <dcterms:modified xsi:type="dcterms:W3CDTF">2022-07-25T11:06:18Z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